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18"/>
  </p:notesMasterIdLst>
  <p:handoutMasterIdLst>
    <p:handoutMasterId r:id="rId19"/>
  </p:handoutMasterIdLst>
  <p:sldIdLst>
    <p:sldId id="256" r:id="rId5"/>
    <p:sldId id="357" r:id="rId6"/>
    <p:sldId id="403" r:id="rId7"/>
    <p:sldId id="408" r:id="rId8"/>
    <p:sldId id="409" r:id="rId9"/>
    <p:sldId id="410" r:id="rId10"/>
    <p:sldId id="402" r:id="rId11"/>
    <p:sldId id="364" r:id="rId12"/>
    <p:sldId id="404" r:id="rId13"/>
    <p:sldId id="264" r:id="rId14"/>
    <p:sldId id="405" r:id="rId15"/>
    <p:sldId id="406" r:id="rId16"/>
    <p:sldId id="407" r:id="rId17"/>
  </p:sldIdLst>
  <p:sldSz cx="12192000" cy="6858000"/>
  <p:notesSz cx="9388475" cy="7102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FEFE"/>
    <a:srgbClr val="A02878"/>
    <a:srgbClr val="5AA842"/>
    <a:srgbClr val="D1D9E1"/>
    <a:srgbClr val="8B5F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>
        <p:scale>
          <a:sx n="74" d="100"/>
          <a:sy n="74" d="100"/>
        </p:scale>
        <p:origin x="26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5E0F2F4-3D38-49E0-A2EB-3776CEA145A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203B81-F73C-4AA2-93E1-4BC9D16647D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317964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48D83467-4B64-4B70-9CFD-2476F19646F4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405D85-221D-483E-A9C8-C5C3D1AC1F2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9C8524-7E7A-4E92-9DDA-BC4B2EC743C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317964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900157B9-050D-451E-A7A0-28815EF4CA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387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317964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36B21AC1-5EFD-48A3-839B-C74A668FD356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3813" y="887413"/>
            <a:ext cx="4260850" cy="239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8848" y="3418066"/>
            <a:ext cx="7510780" cy="2796600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317964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5E16D109-2853-4FED-A8F7-512F310A9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587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7198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741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462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8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357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485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29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789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455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4220FDC-52E8-4968-8C9C-32F4F6959B20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25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656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4220FDC-52E8-4968-8C9C-32F4F6959B20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1700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99000"/>
                <a:satMod val="140000"/>
              </a:schemeClr>
            </a:gs>
            <a:gs pos="65000">
              <a:schemeClr val="bg2">
                <a:tint val="100000"/>
                <a:shade val="80000"/>
                <a:satMod val="130000"/>
              </a:schemeClr>
            </a:gs>
            <a:gs pos="100000">
              <a:schemeClr val="bg2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BA414-A5D8-42CE-90A8-3440275E88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8654" y="715822"/>
            <a:ext cx="10058400" cy="389216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7-2 </a:t>
            </a:r>
            <a:b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Pythagorean Theorem and Its Converse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9D08C7-B456-40FE-A805-9F1635338B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5225240"/>
            <a:ext cx="10058400" cy="114300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PLANE Geometry</a:t>
            </a:r>
            <a:endParaRPr lang="en-US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323740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12192000" cy="156966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Converse of the Pythagorean Theorem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If the square of the length of one side of a triangle is equal to the sum of the squares of the lengths of the other two sides, then the triangle is a right triangle.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95351D5-797C-42DC-825E-CAAAC2374944}"/>
                  </a:ext>
                </a:extLst>
              </p:cNvPr>
              <p:cNvSpPr txBox="1"/>
              <p:nvPr/>
            </p:nvSpPr>
            <p:spPr>
              <a:xfrm>
                <a:off x="92768" y="2605036"/>
                <a:ext cx="3783594" cy="73866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6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95351D5-797C-42DC-825E-CAAAC23749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768" y="2605036"/>
                <a:ext cx="3783594" cy="73866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D30176D-236A-4F61-8283-7E322E48EB76}"/>
                  </a:ext>
                </a:extLst>
              </p:cNvPr>
              <p:cNvSpPr txBox="1"/>
              <p:nvPr/>
            </p:nvSpPr>
            <p:spPr>
              <a:xfrm>
                <a:off x="4318204" y="2605036"/>
                <a:ext cx="3555589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&gt;</m:t>
                      </m:r>
                      <m:sSup>
                        <m:sSup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D30176D-236A-4F61-8283-7E322E48EB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8204" y="2605036"/>
                <a:ext cx="3555589" cy="73866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07C74AE-82CB-4F93-96C4-F8D818CE59F4}"/>
                  </a:ext>
                </a:extLst>
              </p:cNvPr>
              <p:cNvSpPr txBox="1"/>
              <p:nvPr/>
            </p:nvSpPr>
            <p:spPr>
              <a:xfrm>
                <a:off x="8420848" y="2605036"/>
                <a:ext cx="3555589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&lt;</m:t>
                      </m:r>
                      <m:sSup>
                        <m:sSup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07C74AE-82CB-4F93-96C4-F8D818CE59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20848" y="2605036"/>
                <a:ext cx="3555589" cy="73866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4020D15-86F8-4CAF-870D-D2CBAB055CAF}"/>
              </a:ext>
            </a:extLst>
          </p:cNvPr>
          <p:cNvCxnSpPr>
            <a:cxnSpLocks/>
          </p:cNvCxnSpPr>
          <p:nvPr/>
        </p:nvCxnSpPr>
        <p:spPr>
          <a:xfrm>
            <a:off x="4093296" y="1579087"/>
            <a:ext cx="0" cy="474629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961ED23-318D-4A07-841F-C69963E14D26}"/>
              </a:ext>
            </a:extLst>
          </p:cNvPr>
          <p:cNvCxnSpPr>
            <a:cxnSpLocks/>
          </p:cNvCxnSpPr>
          <p:nvPr/>
        </p:nvCxnSpPr>
        <p:spPr>
          <a:xfrm>
            <a:off x="8119140" y="1579087"/>
            <a:ext cx="0" cy="474629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45B38D24-081A-4D0E-B106-BDEA34B4E4B7}"/>
              </a:ext>
            </a:extLst>
          </p:cNvPr>
          <p:cNvSpPr txBox="1"/>
          <p:nvPr/>
        </p:nvSpPr>
        <p:spPr>
          <a:xfrm>
            <a:off x="444533" y="3585679"/>
            <a:ext cx="3097648" cy="584775"/>
          </a:xfrm>
          <a:prstGeom prst="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Right Triangle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B752B1A-4DDD-4BBC-A0D9-54B8D08B7C20}"/>
              </a:ext>
            </a:extLst>
          </p:cNvPr>
          <p:cNvSpPr txBox="1"/>
          <p:nvPr/>
        </p:nvSpPr>
        <p:spPr>
          <a:xfrm>
            <a:off x="4517625" y="3585680"/>
            <a:ext cx="3097648" cy="584775"/>
          </a:xfrm>
          <a:prstGeom prst="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Acute Triangle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76429DB-B97D-4B93-8BCA-C1FCB8191DA2}"/>
              </a:ext>
            </a:extLst>
          </p:cNvPr>
          <p:cNvSpPr txBox="1"/>
          <p:nvPr/>
        </p:nvSpPr>
        <p:spPr>
          <a:xfrm>
            <a:off x="8649819" y="3585679"/>
            <a:ext cx="3097648" cy="584775"/>
          </a:xfrm>
          <a:prstGeom prst="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Obtuse Triangle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1344D013-F4DE-E700-5AC9-5F6E2FE429E1}"/>
              </a:ext>
            </a:extLst>
          </p:cNvPr>
          <p:cNvCxnSpPr>
            <a:cxnSpLocks/>
          </p:cNvCxnSpPr>
          <p:nvPr/>
        </p:nvCxnSpPr>
        <p:spPr>
          <a:xfrm flipH="1">
            <a:off x="-5002" y="1569660"/>
            <a:ext cx="12215856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68986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04BF761-D5BB-41C5-9096-329053460DA8}"/>
              </a:ext>
            </a:extLst>
          </p:cNvPr>
          <p:cNvSpPr txBox="1"/>
          <p:nvPr/>
        </p:nvSpPr>
        <p:spPr>
          <a:xfrm>
            <a:off x="0" y="0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7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Classify the Triangle.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13476B0-2D97-20F3-7178-9CDDC0AB8892}"/>
              </a:ext>
            </a:extLst>
          </p:cNvPr>
          <p:cNvCxnSpPr/>
          <p:nvPr/>
        </p:nvCxnSpPr>
        <p:spPr>
          <a:xfrm>
            <a:off x="0" y="936702"/>
            <a:ext cx="12192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92500962-A913-BE99-2084-D166C5EE0715}"/>
              </a:ext>
            </a:extLst>
          </p:cNvPr>
          <p:cNvSpPr/>
          <p:nvPr/>
        </p:nvSpPr>
        <p:spPr>
          <a:xfrm>
            <a:off x="1142898" y="1902483"/>
            <a:ext cx="3980400" cy="2864904"/>
          </a:xfrm>
          <a:prstGeom prst="triangle">
            <a:avLst>
              <a:gd name="adj" fmla="val 0"/>
            </a:avLst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1A5795D-F005-064E-66CA-4A59C242D674}"/>
                  </a:ext>
                </a:extLst>
              </p:cNvPr>
              <p:cNvSpPr txBox="1"/>
              <p:nvPr/>
            </p:nvSpPr>
            <p:spPr>
              <a:xfrm>
                <a:off x="2407312" y="4767387"/>
                <a:ext cx="725786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𝟏𝟒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1A5795D-F005-064E-66CA-4A59C242D6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7312" y="4767387"/>
                <a:ext cx="725786" cy="830997"/>
              </a:xfrm>
              <a:prstGeom prst="rect">
                <a:avLst/>
              </a:prstGeom>
              <a:blipFill>
                <a:blip r:embed="rId2"/>
                <a:stretch>
                  <a:fillRect r="-184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3C3AAF7-9D48-66F5-8CED-BA0A4963A37A}"/>
                  </a:ext>
                </a:extLst>
              </p:cNvPr>
              <p:cNvSpPr txBox="1"/>
              <p:nvPr/>
            </p:nvSpPr>
            <p:spPr>
              <a:xfrm>
                <a:off x="2914936" y="2503938"/>
                <a:ext cx="725786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𝟏𝟔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3C3AAF7-9D48-66F5-8CED-BA0A4963A3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4936" y="2503938"/>
                <a:ext cx="725786" cy="830997"/>
              </a:xfrm>
              <a:prstGeom prst="rect">
                <a:avLst/>
              </a:prstGeom>
              <a:blipFill>
                <a:blip r:embed="rId3"/>
                <a:stretch>
                  <a:fillRect r="-16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0814A97-C586-2421-710B-9FA484A9E0B4}"/>
              </a:ext>
            </a:extLst>
          </p:cNvPr>
          <p:cNvCxnSpPr>
            <a:cxnSpLocks/>
          </p:cNvCxnSpPr>
          <p:nvPr/>
        </p:nvCxnSpPr>
        <p:spPr>
          <a:xfrm>
            <a:off x="1180895" y="4313525"/>
            <a:ext cx="437563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571BD21-627D-E85F-4308-BA495FAC8D62}"/>
              </a:ext>
            </a:extLst>
          </p:cNvPr>
          <p:cNvCxnSpPr>
            <a:cxnSpLocks/>
          </p:cNvCxnSpPr>
          <p:nvPr/>
        </p:nvCxnSpPr>
        <p:spPr>
          <a:xfrm flipH="1" flipV="1">
            <a:off x="1580612" y="4305195"/>
            <a:ext cx="2" cy="425584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7568395-5DE3-0188-76E7-AA06D935431C}"/>
                  </a:ext>
                </a:extLst>
              </p:cNvPr>
              <p:cNvSpPr txBox="1"/>
              <p:nvPr/>
            </p:nvSpPr>
            <p:spPr>
              <a:xfrm>
                <a:off x="282445" y="3013501"/>
                <a:ext cx="725786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𝟕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7568395-5DE3-0188-76E7-AA06D93543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445" y="3013501"/>
                <a:ext cx="725786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778246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04BF761-D5BB-41C5-9096-329053460DA8}"/>
              </a:ext>
            </a:extLst>
          </p:cNvPr>
          <p:cNvSpPr txBox="1"/>
          <p:nvPr/>
        </p:nvSpPr>
        <p:spPr>
          <a:xfrm>
            <a:off x="0" y="0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8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Classify the Triangle.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13476B0-2D97-20F3-7178-9CDDC0AB8892}"/>
              </a:ext>
            </a:extLst>
          </p:cNvPr>
          <p:cNvCxnSpPr/>
          <p:nvPr/>
        </p:nvCxnSpPr>
        <p:spPr>
          <a:xfrm>
            <a:off x="0" y="936702"/>
            <a:ext cx="12192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92500962-A913-BE99-2084-D166C5EE0715}"/>
              </a:ext>
            </a:extLst>
          </p:cNvPr>
          <p:cNvSpPr/>
          <p:nvPr/>
        </p:nvSpPr>
        <p:spPr>
          <a:xfrm>
            <a:off x="1142898" y="1902483"/>
            <a:ext cx="3980400" cy="2864904"/>
          </a:xfrm>
          <a:prstGeom prst="triangle">
            <a:avLst>
              <a:gd name="adj" fmla="val 0"/>
            </a:avLst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1A5795D-F005-064E-66CA-4A59C242D674}"/>
                  </a:ext>
                </a:extLst>
              </p:cNvPr>
              <p:cNvSpPr txBox="1"/>
              <p:nvPr/>
            </p:nvSpPr>
            <p:spPr>
              <a:xfrm>
                <a:off x="2407312" y="4767387"/>
                <a:ext cx="725786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𝟒𝟎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1A5795D-F005-064E-66CA-4A59C242D6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7312" y="4767387"/>
                <a:ext cx="725786" cy="830997"/>
              </a:xfrm>
              <a:prstGeom prst="rect">
                <a:avLst/>
              </a:prstGeom>
              <a:blipFill>
                <a:blip r:embed="rId2"/>
                <a:stretch>
                  <a:fillRect r="-159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3C3AAF7-9D48-66F5-8CED-BA0A4963A37A}"/>
                  </a:ext>
                </a:extLst>
              </p:cNvPr>
              <p:cNvSpPr txBox="1"/>
              <p:nvPr/>
            </p:nvSpPr>
            <p:spPr>
              <a:xfrm>
                <a:off x="2914936" y="2503938"/>
                <a:ext cx="725786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𝟒𝟏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3C3AAF7-9D48-66F5-8CED-BA0A4963A3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4936" y="2503938"/>
                <a:ext cx="725786" cy="830997"/>
              </a:xfrm>
              <a:prstGeom prst="rect">
                <a:avLst/>
              </a:prstGeom>
              <a:blipFill>
                <a:blip r:embed="rId3"/>
                <a:stretch>
                  <a:fillRect r="-151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0814A97-C586-2421-710B-9FA484A9E0B4}"/>
              </a:ext>
            </a:extLst>
          </p:cNvPr>
          <p:cNvCxnSpPr>
            <a:cxnSpLocks/>
          </p:cNvCxnSpPr>
          <p:nvPr/>
        </p:nvCxnSpPr>
        <p:spPr>
          <a:xfrm>
            <a:off x="1180895" y="4313525"/>
            <a:ext cx="437563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571BD21-627D-E85F-4308-BA495FAC8D62}"/>
              </a:ext>
            </a:extLst>
          </p:cNvPr>
          <p:cNvCxnSpPr>
            <a:cxnSpLocks/>
          </p:cNvCxnSpPr>
          <p:nvPr/>
        </p:nvCxnSpPr>
        <p:spPr>
          <a:xfrm flipH="1" flipV="1">
            <a:off x="1580612" y="4305195"/>
            <a:ext cx="2" cy="425584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7568395-5DE3-0188-76E7-AA06D935431C}"/>
                  </a:ext>
                </a:extLst>
              </p:cNvPr>
              <p:cNvSpPr txBox="1"/>
              <p:nvPr/>
            </p:nvSpPr>
            <p:spPr>
              <a:xfrm>
                <a:off x="282445" y="3013501"/>
                <a:ext cx="725786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𝟗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7568395-5DE3-0188-76E7-AA06D93543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445" y="3013501"/>
                <a:ext cx="725786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270254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04BF761-D5BB-41C5-9096-329053460DA8}"/>
              </a:ext>
            </a:extLst>
          </p:cNvPr>
          <p:cNvSpPr txBox="1"/>
          <p:nvPr/>
        </p:nvSpPr>
        <p:spPr>
          <a:xfrm>
            <a:off x="0" y="0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9</a:t>
            </a:r>
            <a:r>
              <a:rPr lang="en-US" sz="4800"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Classify the Triangle.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13476B0-2D97-20F3-7178-9CDDC0AB8892}"/>
              </a:ext>
            </a:extLst>
          </p:cNvPr>
          <p:cNvCxnSpPr/>
          <p:nvPr/>
        </p:nvCxnSpPr>
        <p:spPr>
          <a:xfrm>
            <a:off x="0" y="936702"/>
            <a:ext cx="12192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92500962-A913-BE99-2084-D166C5EE0715}"/>
              </a:ext>
            </a:extLst>
          </p:cNvPr>
          <p:cNvSpPr/>
          <p:nvPr/>
        </p:nvSpPr>
        <p:spPr>
          <a:xfrm>
            <a:off x="1142898" y="1902483"/>
            <a:ext cx="3980400" cy="2864904"/>
          </a:xfrm>
          <a:prstGeom prst="triangle">
            <a:avLst>
              <a:gd name="adj" fmla="val 0"/>
            </a:avLst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1A5795D-F005-064E-66CA-4A59C242D674}"/>
                  </a:ext>
                </a:extLst>
              </p:cNvPr>
              <p:cNvSpPr txBox="1"/>
              <p:nvPr/>
            </p:nvSpPr>
            <p:spPr>
              <a:xfrm>
                <a:off x="2407312" y="4767387"/>
                <a:ext cx="725786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𝟏𝟐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1A5795D-F005-064E-66CA-4A59C242D6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7312" y="4767387"/>
                <a:ext cx="725786" cy="830997"/>
              </a:xfrm>
              <a:prstGeom prst="rect">
                <a:avLst/>
              </a:prstGeom>
              <a:blipFill>
                <a:blip r:embed="rId2"/>
                <a:stretch>
                  <a:fillRect r="-134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3C3AAF7-9D48-66F5-8CED-BA0A4963A37A}"/>
                  </a:ext>
                </a:extLst>
              </p:cNvPr>
              <p:cNvSpPr txBox="1"/>
              <p:nvPr/>
            </p:nvSpPr>
            <p:spPr>
              <a:xfrm>
                <a:off x="2914936" y="2503938"/>
                <a:ext cx="725786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𝟏𝟑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3C3AAF7-9D48-66F5-8CED-BA0A4963A3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4936" y="2503938"/>
                <a:ext cx="725786" cy="830997"/>
              </a:xfrm>
              <a:prstGeom prst="rect">
                <a:avLst/>
              </a:prstGeom>
              <a:blipFill>
                <a:blip r:embed="rId3"/>
                <a:stretch>
                  <a:fillRect r="-134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0814A97-C586-2421-710B-9FA484A9E0B4}"/>
              </a:ext>
            </a:extLst>
          </p:cNvPr>
          <p:cNvCxnSpPr>
            <a:cxnSpLocks/>
          </p:cNvCxnSpPr>
          <p:nvPr/>
        </p:nvCxnSpPr>
        <p:spPr>
          <a:xfrm>
            <a:off x="1180895" y="4313525"/>
            <a:ext cx="437563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571BD21-627D-E85F-4308-BA495FAC8D62}"/>
              </a:ext>
            </a:extLst>
          </p:cNvPr>
          <p:cNvCxnSpPr>
            <a:cxnSpLocks/>
          </p:cNvCxnSpPr>
          <p:nvPr/>
        </p:nvCxnSpPr>
        <p:spPr>
          <a:xfrm flipH="1" flipV="1">
            <a:off x="1580612" y="4305195"/>
            <a:ext cx="2" cy="425584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7568395-5DE3-0188-76E7-AA06D935431C}"/>
                  </a:ext>
                </a:extLst>
              </p:cNvPr>
              <p:cNvSpPr txBox="1"/>
              <p:nvPr/>
            </p:nvSpPr>
            <p:spPr>
              <a:xfrm>
                <a:off x="282445" y="3013501"/>
                <a:ext cx="725786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𝟗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7568395-5DE3-0188-76E7-AA06D93543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445" y="3013501"/>
                <a:ext cx="725786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25600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327A975-64C9-93D1-1576-0E8EF75AFBA5}"/>
              </a:ext>
            </a:extLst>
          </p:cNvPr>
          <p:cNvSpPr txBox="1"/>
          <p:nvPr/>
        </p:nvSpPr>
        <p:spPr>
          <a:xfrm>
            <a:off x="0" y="0"/>
            <a:ext cx="12192000" cy="1754326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Pythagorean Theorem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In a right triangle, the sum of the squares of the lengths of the legs is equal to the square of the length of the hypotenuse.</a:t>
            </a:r>
          </a:p>
        </p:txBody>
      </p:sp>
      <p:sp>
        <p:nvSpPr>
          <p:cNvPr id="6" name="Isosceles Triangle 5">
            <a:extLst>
              <a:ext uri="{FF2B5EF4-FFF2-40B4-BE49-F238E27FC236}">
                <a16:creationId xmlns:a16="http://schemas.microsoft.com/office/drawing/2014/main" id="{A56FD36A-A51A-4137-81ED-7D3CE7727575}"/>
              </a:ext>
            </a:extLst>
          </p:cNvPr>
          <p:cNvSpPr/>
          <p:nvPr/>
        </p:nvSpPr>
        <p:spPr>
          <a:xfrm>
            <a:off x="879893" y="1880558"/>
            <a:ext cx="4865299" cy="3600379"/>
          </a:xfrm>
          <a:prstGeom prst="triangle">
            <a:avLst>
              <a:gd name="adj" fmla="val 0"/>
            </a:avLst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573D641-049A-CB17-924D-9CBAAAE118A5}"/>
                  </a:ext>
                </a:extLst>
              </p:cNvPr>
              <p:cNvSpPr txBox="1"/>
              <p:nvPr/>
            </p:nvSpPr>
            <p:spPr>
              <a:xfrm>
                <a:off x="2649691" y="5480937"/>
                <a:ext cx="887139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573D641-049A-CB17-924D-9CBAAAE118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9691" y="5480937"/>
                <a:ext cx="887139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55F4D01-F127-FB2D-A0DA-F4392EF2DC1B}"/>
                  </a:ext>
                </a:extLst>
              </p:cNvPr>
              <p:cNvSpPr txBox="1"/>
              <p:nvPr/>
            </p:nvSpPr>
            <p:spPr>
              <a:xfrm>
                <a:off x="-7246" y="3364589"/>
                <a:ext cx="887139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55F4D01-F127-FB2D-A0DA-F4392EF2DC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246" y="3364589"/>
                <a:ext cx="887139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E0BC244-E096-992A-51BE-F9400A00BC55}"/>
                  </a:ext>
                </a:extLst>
              </p:cNvPr>
              <p:cNvSpPr txBox="1"/>
              <p:nvPr/>
            </p:nvSpPr>
            <p:spPr>
              <a:xfrm>
                <a:off x="3093260" y="2786634"/>
                <a:ext cx="887139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E0BC244-E096-992A-51BE-F9400A00BC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3260" y="2786634"/>
                <a:ext cx="887139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5057A1A-9154-6A32-1C26-B3E9490649FD}"/>
              </a:ext>
            </a:extLst>
          </p:cNvPr>
          <p:cNvCxnSpPr/>
          <p:nvPr/>
        </p:nvCxnSpPr>
        <p:spPr>
          <a:xfrm>
            <a:off x="914397" y="4908430"/>
            <a:ext cx="534839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3CD7A2E-F48A-7DDE-614B-D0DD1AECBF4E}"/>
              </a:ext>
            </a:extLst>
          </p:cNvPr>
          <p:cNvCxnSpPr>
            <a:cxnSpLocks/>
          </p:cNvCxnSpPr>
          <p:nvPr/>
        </p:nvCxnSpPr>
        <p:spPr>
          <a:xfrm rot="16200000">
            <a:off x="1143522" y="5175849"/>
            <a:ext cx="534839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778A788-79B5-C8D3-8468-F16198763484}"/>
                  </a:ext>
                </a:extLst>
              </p:cNvPr>
              <p:cNvSpPr txBox="1"/>
              <p:nvPr/>
            </p:nvSpPr>
            <p:spPr>
              <a:xfrm>
                <a:off x="6632331" y="3004140"/>
                <a:ext cx="4602480" cy="84972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b="1" i="1" smtClean="0">
                              <a:solidFill>
                                <a:srgbClr val="C0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 smtClean="0">
                              <a:solidFill>
                                <a:srgbClr val="C0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5400" b="1" i="1" smtClean="0">
                              <a:solidFill>
                                <a:srgbClr val="C0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5400" b="1" i="1" smtClean="0">
                              <a:solidFill>
                                <a:srgbClr val="C0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 smtClean="0">
                              <a:solidFill>
                                <a:srgbClr val="C0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en-US" sz="5400" b="1" i="1" smtClean="0">
                              <a:solidFill>
                                <a:srgbClr val="C0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5400" b="1" i="1" smtClean="0">
                              <a:solidFill>
                                <a:srgbClr val="C0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 smtClean="0">
                              <a:solidFill>
                                <a:srgbClr val="C0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  <m:sup>
                          <m:r>
                            <a:rPr lang="en-US" sz="5400" b="1" i="1" smtClean="0">
                              <a:solidFill>
                                <a:srgbClr val="C0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778A788-79B5-C8D3-8468-F161987634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2331" y="3004140"/>
                <a:ext cx="4602480" cy="8497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06177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04BF761-D5BB-41C5-9096-329053460DA8}"/>
              </a:ext>
            </a:extLst>
          </p:cNvPr>
          <p:cNvSpPr txBox="1"/>
          <p:nvPr/>
        </p:nvSpPr>
        <p:spPr>
          <a:xfrm>
            <a:off x="0" y="0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1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Find the Missing Side.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13476B0-2D97-20F3-7178-9CDDC0AB8892}"/>
              </a:ext>
            </a:extLst>
          </p:cNvPr>
          <p:cNvCxnSpPr/>
          <p:nvPr/>
        </p:nvCxnSpPr>
        <p:spPr>
          <a:xfrm>
            <a:off x="0" y="936702"/>
            <a:ext cx="12192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Isosceles Triangle 2">
            <a:extLst>
              <a:ext uri="{FF2B5EF4-FFF2-40B4-BE49-F238E27FC236}">
                <a16:creationId xmlns:a16="http://schemas.microsoft.com/office/drawing/2014/main" id="{0CF0A41F-4D4A-2684-7F8B-792EE2BCDE1C}"/>
              </a:ext>
            </a:extLst>
          </p:cNvPr>
          <p:cNvSpPr/>
          <p:nvPr/>
        </p:nvSpPr>
        <p:spPr>
          <a:xfrm>
            <a:off x="1468719" y="1145738"/>
            <a:ext cx="3980400" cy="2864904"/>
          </a:xfrm>
          <a:prstGeom prst="triangle">
            <a:avLst>
              <a:gd name="adj" fmla="val 0"/>
            </a:avLst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04FEC38-F5D4-F3BA-E2BC-2FC606D50071}"/>
                  </a:ext>
                </a:extLst>
              </p:cNvPr>
              <p:cNvSpPr txBox="1"/>
              <p:nvPr/>
            </p:nvSpPr>
            <p:spPr>
              <a:xfrm>
                <a:off x="2902176" y="4010642"/>
                <a:ext cx="725786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𝟏𝟓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04FEC38-F5D4-F3BA-E2BC-2FC606D500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2176" y="4010642"/>
                <a:ext cx="725786" cy="830997"/>
              </a:xfrm>
              <a:prstGeom prst="rect">
                <a:avLst/>
              </a:prstGeom>
              <a:blipFill>
                <a:blip r:embed="rId2"/>
                <a:stretch>
                  <a:fillRect r="-151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A110201-43A8-D377-483C-5C4E784CA4E0}"/>
                  </a:ext>
                </a:extLst>
              </p:cNvPr>
              <p:cNvSpPr txBox="1"/>
              <p:nvPr/>
            </p:nvSpPr>
            <p:spPr>
              <a:xfrm>
                <a:off x="490476" y="2429837"/>
                <a:ext cx="725786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A110201-43A8-D377-483C-5C4E784CA4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476" y="2429837"/>
                <a:ext cx="725786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732B632-356D-5ECB-9217-194E64C59E5F}"/>
                  </a:ext>
                </a:extLst>
              </p:cNvPr>
              <p:cNvSpPr txBox="1"/>
              <p:nvPr/>
            </p:nvSpPr>
            <p:spPr>
              <a:xfrm>
                <a:off x="3240757" y="1747193"/>
                <a:ext cx="725786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732B632-356D-5ECB-9217-194E64C59E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0757" y="1747193"/>
                <a:ext cx="725786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37700D8-4F01-C67B-7EE1-F1134DCF405B}"/>
              </a:ext>
            </a:extLst>
          </p:cNvPr>
          <p:cNvCxnSpPr>
            <a:cxnSpLocks/>
          </p:cNvCxnSpPr>
          <p:nvPr/>
        </p:nvCxnSpPr>
        <p:spPr>
          <a:xfrm>
            <a:off x="1506716" y="3556780"/>
            <a:ext cx="437563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E3CE615-CD55-3334-AD70-6F5594209A7C}"/>
              </a:ext>
            </a:extLst>
          </p:cNvPr>
          <p:cNvCxnSpPr>
            <a:cxnSpLocks/>
          </p:cNvCxnSpPr>
          <p:nvPr/>
        </p:nvCxnSpPr>
        <p:spPr>
          <a:xfrm flipH="1" flipV="1">
            <a:off x="1906433" y="3548450"/>
            <a:ext cx="2" cy="425584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5526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04BF761-D5BB-41C5-9096-329053460DA8}"/>
              </a:ext>
            </a:extLst>
          </p:cNvPr>
          <p:cNvSpPr txBox="1"/>
          <p:nvPr/>
        </p:nvSpPr>
        <p:spPr>
          <a:xfrm>
            <a:off x="0" y="0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2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Find the Missing Side.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13476B0-2D97-20F3-7178-9CDDC0AB8892}"/>
              </a:ext>
            </a:extLst>
          </p:cNvPr>
          <p:cNvCxnSpPr/>
          <p:nvPr/>
        </p:nvCxnSpPr>
        <p:spPr>
          <a:xfrm>
            <a:off x="0" y="936702"/>
            <a:ext cx="12192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191FB3DA-129C-0B9A-B011-0FB476AD6688}"/>
              </a:ext>
            </a:extLst>
          </p:cNvPr>
          <p:cNvSpPr/>
          <p:nvPr/>
        </p:nvSpPr>
        <p:spPr>
          <a:xfrm>
            <a:off x="978243" y="1216755"/>
            <a:ext cx="3980400" cy="2864904"/>
          </a:xfrm>
          <a:prstGeom prst="triangle">
            <a:avLst>
              <a:gd name="adj" fmla="val 0"/>
            </a:avLst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9552A81-371C-4614-782D-5A3A352A6B5C}"/>
                  </a:ext>
                </a:extLst>
              </p:cNvPr>
              <p:cNvSpPr txBox="1"/>
              <p:nvPr/>
            </p:nvSpPr>
            <p:spPr>
              <a:xfrm>
                <a:off x="2411700" y="4081659"/>
                <a:ext cx="725786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𝟗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9552A81-371C-4614-782D-5A3A352A6B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00" y="4081659"/>
                <a:ext cx="725786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9C78D4D-348B-04D1-CD10-59475F4E836D}"/>
                  </a:ext>
                </a:extLst>
              </p:cNvPr>
              <p:cNvSpPr txBox="1"/>
              <p:nvPr/>
            </p:nvSpPr>
            <p:spPr>
              <a:xfrm>
                <a:off x="0" y="2500854"/>
                <a:ext cx="725786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9C78D4D-348B-04D1-CD10-59475F4E83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500854"/>
                <a:ext cx="725786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4BC2D51-0EA6-C89B-5178-467E867B2A86}"/>
                  </a:ext>
                </a:extLst>
              </p:cNvPr>
              <p:cNvSpPr txBox="1"/>
              <p:nvPr/>
            </p:nvSpPr>
            <p:spPr>
              <a:xfrm>
                <a:off x="2778562" y="1789929"/>
                <a:ext cx="725786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𝟏𝟏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4BC2D51-0EA6-C89B-5178-467E867B2A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8562" y="1789929"/>
                <a:ext cx="725786" cy="830997"/>
              </a:xfrm>
              <a:prstGeom prst="rect">
                <a:avLst/>
              </a:prstGeom>
              <a:blipFill>
                <a:blip r:embed="rId4"/>
                <a:stretch>
                  <a:fillRect r="-151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0E56AB9-8DB5-86F4-2596-BDE338676D88}"/>
              </a:ext>
            </a:extLst>
          </p:cNvPr>
          <p:cNvCxnSpPr>
            <a:cxnSpLocks/>
          </p:cNvCxnSpPr>
          <p:nvPr/>
        </p:nvCxnSpPr>
        <p:spPr>
          <a:xfrm>
            <a:off x="1016240" y="3627797"/>
            <a:ext cx="437563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03054EA-0E7B-C6C9-86FB-13C671AF045C}"/>
              </a:ext>
            </a:extLst>
          </p:cNvPr>
          <p:cNvCxnSpPr>
            <a:cxnSpLocks/>
          </p:cNvCxnSpPr>
          <p:nvPr/>
        </p:nvCxnSpPr>
        <p:spPr>
          <a:xfrm flipH="1" flipV="1">
            <a:off x="1415957" y="3619467"/>
            <a:ext cx="2" cy="425584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111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04BF761-D5BB-41C5-9096-329053460DA8}"/>
              </a:ext>
            </a:extLst>
          </p:cNvPr>
          <p:cNvSpPr txBox="1"/>
          <p:nvPr/>
        </p:nvSpPr>
        <p:spPr>
          <a:xfrm>
            <a:off x="0" y="0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3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Find the Missing Side.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13476B0-2D97-20F3-7178-9CDDC0AB8892}"/>
              </a:ext>
            </a:extLst>
          </p:cNvPr>
          <p:cNvCxnSpPr/>
          <p:nvPr/>
        </p:nvCxnSpPr>
        <p:spPr>
          <a:xfrm>
            <a:off x="0" y="936702"/>
            <a:ext cx="12192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191FB3DA-129C-0B9A-B011-0FB476AD6688}"/>
              </a:ext>
            </a:extLst>
          </p:cNvPr>
          <p:cNvSpPr/>
          <p:nvPr/>
        </p:nvSpPr>
        <p:spPr>
          <a:xfrm>
            <a:off x="978243" y="1216755"/>
            <a:ext cx="3980400" cy="2864904"/>
          </a:xfrm>
          <a:prstGeom prst="triangle">
            <a:avLst>
              <a:gd name="adj" fmla="val 0"/>
            </a:avLst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9552A81-371C-4614-782D-5A3A352A6B5C}"/>
                  </a:ext>
                </a:extLst>
              </p:cNvPr>
              <p:cNvSpPr txBox="1"/>
              <p:nvPr/>
            </p:nvSpPr>
            <p:spPr>
              <a:xfrm>
                <a:off x="2411700" y="4081659"/>
                <a:ext cx="725786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𝟐𝟒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9552A81-371C-4614-782D-5A3A352A6B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00" y="4081659"/>
                <a:ext cx="725786" cy="830997"/>
              </a:xfrm>
              <a:prstGeom prst="rect">
                <a:avLst/>
              </a:prstGeom>
              <a:blipFill>
                <a:blip r:embed="rId2"/>
                <a:stretch>
                  <a:fillRect r="-176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9C78D4D-348B-04D1-CD10-59475F4E836D}"/>
                  </a:ext>
                </a:extLst>
              </p:cNvPr>
              <p:cNvSpPr txBox="1"/>
              <p:nvPr/>
            </p:nvSpPr>
            <p:spPr>
              <a:xfrm>
                <a:off x="47135" y="2500854"/>
                <a:ext cx="725786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𝟏𝟎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9C78D4D-348B-04D1-CD10-59475F4E83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35" y="2500854"/>
                <a:ext cx="725786" cy="830997"/>
              </a:xfrm>
              <a:prstGeom prst="rect">
                <a:avLst/>
              </a:prstGeom>
              <a:blipFill>
                <a:blip r:embed="rId3"/>
                <a:stretch>
                  <a:fillRect r="-159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4BC2D51-0EA6-C89B-5178-467E867B2A86}"/>
                  </a:ext>
                </a:extLst>
              </p:cNvPr>
              <p:cNvSpPr txBox="1"/>
              <p:nvPr/>
            </p:nvSpPr>
            <p:spPr>
              <a:xfrm>
                <a:off x="2844549" y="1818210"/>
                <a:ext cx="725786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4BC2D51-0EA6-C89B-5178-467E867B2A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4549" y="1818210"/>
                <a:ext cx="725786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0E56AB9-8DB5-86F4-2596-BDE338676D88}"/>
              </a:ext>
            </a:extLst>
          </p:cNvPr>
          <p:cNvCxnSpPr>
            <a:cxnSpLocks/>
          </p:cNvCxnSpPr>
          <p:nvPr/>
        </p:nvCxnSpPr>
        <p:spPr>
          <a:xfrm>
            <a:off x="1016240" y="3627797"/>
            <a:ext cx="437563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03054EA-0E7B-C6C9-86FB-13C671AF045C}"/>
              </a:ext>
            </a:extLst>
          </p:cNvPr>
          <p:cNvCxnSpPr>
            <a:cxnSpLocks/>
          </p:cNvCxnSpPr>
          <p:nvPr/>
        </p:nvCxnSpPr>
        <p:spPr>
          <a:xfrm flipH="1" flipV="1">
            <a:off x="1415957" y="3619467"/>
            <a:ext cx="2" cy="425584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58457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04BF761-D5BB-41C5-9096-329053460DA8}"/>
              </a:ext>
            </a:extLst>
          </p:cNvPr>
          <p:cNvSpPr txBox="1"/>
          <p:nvPr/>
        </p:nvSpPr>
        <p:spPr>
          <a:xfrm>
            <a:off x="0" y="0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4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Find the Area of the Triangle.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13476B0-2D97-20F3-7178-9CDDC0AB8892}"/>
              </a:ext>
            </a:extLst>
          </p:cNvPr>
          <p:cNvCxnSpPr/>
          <p:nvPr/>
        </p:nvCxnSpPr>
        <p:spPr>
          <a:xfrm>
            <a:off x="0" y="936702"/>
            <a:ext cx="12192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635CFA76-AAD9-0F53-E186-FCB83ADEAEEE}"/>
              </a:ext>
            </a:extLst>
          </p:cNvPr>
          <p:cNvSpPr/>
          <p:nvPr/>
        </p:nvSpPr>
        <p:spPr>
          <a:xfrm>
            <a:off x="471340" y="1383384"/>
            <a:ext cx="5231876" cy="3985523"/>
          </a:xfrm>
          <a:prstGeom prst="triangle">
            <a:avLst/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1C28AED-EE3A-ED15-59CE-8A3C5497EE7E}"/>
                  </a:ext>
                </a:extLst>
              </p:cNvPr>
              <p:cNvSpPr txBox="1"/>
              <p:nvPr/>
            </p:nvSpPr>
            <p:spPr>
              <a:xfrm>
                <a:off x="864920" y="2598003"/>
                <a:ext cx="725786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𝟏𝟐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1C28AED-EE3A-ED15-59CE-8A3C5497EE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4920" y="2598003"/>
                <a:ext cx="725786" cy="830997"/>
              </a:xfrm>
              <a:prstGeom prst="rect">
                <a:avLst/>
              </a:prstGeom>
              <a:blipFill>
                <a:blip r:embed="rId2"/>
                <a:stretch>
                  <a:fillRect r="-134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65D3F60-08FF-2291-10E1-CF056A14AF36}"/>
                  </a:ext>
                </a:extLst>
              </p:cNvPr>
              <p:cNvSpPr txBox="1"/>
              <p:nvPr/>
            </p:nvSpPr>
            <p:spPr>
              <a:xfrm>
                <a:off x="4495811" y="2598002"/>
                <a:ext cx="725786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𝟏𝟐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65D3F60-08FF-2291-10E1-CF056A14AF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11" y="2598002"/>
                <a:ext cx="725786" cy="830997"/>
              </a:xfrm>
              <a:prstGeom prst="rect">
                <a:avLst/>
              </a:prstGeom>
              <a:blipFill>
                <a:blip r:embed="rId3"/>
                <a:stretch>
                  <a:fillRect r="-134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D0E31F7-8D74-8C75-F500-333F19B06A2F}"/>
                  </a:ext>
                </a:extLst>
              </p:cNvPr>
              <p:cNvSpPr txBox="1"/>
              <p:nvPr/>
            </p:nvSpPr>
            <p:spPr>
              <a:xfrm>
                <a:off x="2724385" y="5368907"/>
                <a:ext cx="725786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𝟐𝟎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D0E31F7-8D74-8C75-F500-333F19B06A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4385" y="5368907"/>
                <a:ext cx="725786" cy="830997"/>
              </a:xfrm>
              <a:prstGeom prst="rect">
                <a:avLst/>
              </a:prstGeom>
              <a:blipFill>
                <a:blip r:embed="rId4"/>
                <a:stretch>
                  <a:fillRect r="-159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817E1EF-67C0-FC2C-D4FA-A1F638395CAE}"/>
              </a:ext>
            </a:extLst>
          </p:cNvPr>
          <p:cNvCxnSpPr>
            <a:cxnSpLocks/>
            <a:stCxn id="4" idx="0"/>
            <a:endCxn id="4" idx="3"/>
          </p:cNvCxnSpPr>
          <p:nvPr/>
        </p:nvCxnSpPr>
        <p:spPr>
          <a:xfrm>
            <a:off x="3087278" y="1383384"/>
            <a:ext cx="0" cy="3985523"/>
          </a:xfrm>
          <a:prstGeom prst="line">
            <a:avLst/>
          </a:prstGeom>
          <a:ln w="762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0348F39-4DA9-BC05-2414-914D4272A076}"/>
              </a:ext>
            </a:extLst>
          </p:cNvPr>
          <p:cNvCxnSpPr>
            <a:cxnSpLocks/>
          </p:cNvCxnSpPr>
          <p:nvPr/>
        </p:nvCxnSpPr>
        <p:spPr>
          <a:xfrm>
            <a:off x="3123425" y="4779705"/>
            <a:ext cx="558257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F181729-3C81-66D3-39A6-50924F0D3F83}"/>
              </a:ext>
            </a:extLst>
          </p:cNvPr>
          <p:cNvCxnSpPr>
            <a:cxnSpLocks/>
          </p:cNvCxnSpPr>
          <p:nvPr/>
        </p:nvCxnSpPr>
        <p:spPr>
          <a:xfrm flipV="1">
            <a:off x="3643836" y="4758763"/>
            <a:ext cx="0" cy="575461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05435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905E52C-D0B7-3F7D-821F-DEF8766AF465}"/>
              </a:ext>
            </a:extLst>
          </p:cNvPr>
          <p:cNvSpPr txBox="1"/>
          <p:nvPr/>
        </p:nvSpPr>
        <p:spPr>
          <a:xfrm>
            <a:off x="0" y="0"/>
            <a:ext cx="12192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Pythagorean Triple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Set of Nonzero Whole Numbers, a, b, and c That Satisfy the Pythagorean Theorem</a:t>
            </a:r>
          </a:p>
          <a:p>
            <a:endParaRPr lang="en-US" sz="4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Common Triples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2932AB2-9868-9BA4-3C07-4A3AB3B52D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1856078"/>
              </p:ext>
            </p:extLst>
          </p:nvPr>
        </p:nvGraphicFramePr>
        <p:xfrm>
          <a:off x="157654" y="2901376"/>
          <a:ext cx="11876692" cy="280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9173">
                  <a:extLst>
                    <a:ext uri="{9D8B030D-6E8A-4147-A177-3AD203B41FA5}">
                      <a16:colId xmlns:a16="http://schemas.microsoft.com/office/drawing/2014/main" val="2759803656"/>
                    </a:ext>
                  </a:extLst>
                </a:gridCol>
                <a:gridCol w="2969173">
                  <a:extLst>
                    <a:ext uri="{9D8B030D-6E8A-4147-A177-3AD203B41FA5}">
                      <a16:colId xmlns:a16="http://schemas.microsoft.com/office/drawing/2014/main" val="3151429899"/>
                    </a:ext>
                  </a:extLst>
                </a:gridCol>
                <a:gridCol w="2969173">
                  <a:extLst>
                    <a:ext uri="{9D8B030D-6E8A-4147-A177-3AD203B41FA5}">
                      <a16:colId xmlns:a16="http://schemas.microsoft.com/office/drawing/2014/main" val="3496745439"/>
                    </a:ext>
                  </a:extLst>
                </a:gridCol>
                <a:gridCol w="2969173">
                  <a:extLst>
                    <a:ext uri="{9D8B030D-6E8A-4147-A177-3AD203B41FA5}">
                      <a16:colId xmlns:a16="http://schemas.microsoft.com/office/drawing/2014/main" val="42021038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3, 4, 5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5, 12, 13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7, 24, 25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8, 15, 17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88496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6, 8, 10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10, 24, 26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14, 48, 50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16, 30, 34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62062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9, 12, 15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15, 36, 39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21, 72, 75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24, 45, 51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7135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3x, 4x, 5x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5x, 12x, 13x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7x, 24x, 25x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8x, 15x, 17x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54917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52953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04BF761-D5BB-41C5-9096-329053460DA8}"/>
              </a:ext>
            </a:extLst>
          </p:cNvPr>
          <p:cNvSpPr txBox="1"/>
          <p:nvPr/>
        </p:nvSpPr>
        <p:spPr>
          <a:xfrm>
            <a:off x="0" y="0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5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the Following a Pythagorean Triple?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13476B0-2D97-20F3-7178-9CDDC0AB8892}"/>
              </a:ext>
            </a:extLst>
          </p:cNvPr>
          <p:cNvCxnSpPr/>
          <p:nvPr/>
        </p:nvCxnSpPr>
        <p:spPr>
          <a:xfrm>
            <a:off x="0" y="936702"/>
            <a:ext cx="12192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806923B-1418-DDB6-03A1-AAECAD02DEB5}"/>
                  </a:ext>
                </a:extLst>
              </p:cNvPr>
              <p:cNvSpPr txBox="1"/>
              <p:nvPr/>
            </p:nvSpPr>
            <p:spPr>
              <a:xfrm>
                <a:off x="4803178" y="1042408"/>
                <a:ext cx="2585644" cy="9233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US" sz="6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6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US" sz="6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6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𝟏𝟓</m:t>
                      </m:r>
                    </m:oMath>
                  </m:oMathPara>
                </a14:m>
                <a:endParaRPr lang="en-US" sz="6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806923B-1418-DDB6-03A1-AAECAD02DE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3178" y="1042408"/>
                <a:ext cx="2585644" cy="92333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337148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04BF761-D5BB-41C5-9096-329053460DA8}"/>
              </a:ext>
            </a:extLst>
          </p:cNvPr>
          <p:cNvSpPr txBox="1"/>
          <p:nvPr/>
        </p:nvSpPr>
        <p:spPr>
          <a:xfrm>
            <a:off x="0" y="0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6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 a Pythagorean Triple to Find x.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13476B0-2D97-20F3-7178-9CDDC0AB8892}"/>
              </a:ext>
            </a:extLst>
          </p:cNvPr>
          <p:cNvCxnSpPr/>
          <p:nvPr/>
        </p:nvCxnSpPr>
        <p:spPr>
          <a:xfrm>
            <a:off x="0" y="936702"/>
            <a:ext cx="12192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92500962-A913-BE99-2084-D166C5EE0715}"/>
              </a:ext>
            </a:extLst>
          </p:cNvPr>
          <p:cNvSpPr/>
          <p:nvPr/>
        </p:nvSpPr>
        <p:spPr>
          <a:xfrm>
            <a:off x="1142898" y="1902483"/>
            <a:ext cx="3980400" cy="2864904"/>
          </a:xfrm>
          <a:prstGeom prst="triangle">
            <a:avLst>
              <a:gd name="adj" fmla="val 0"/>
            </a:avLst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1A5795D-F005-064E-66CA-4A59C242D674}"/>
                  </a:ext>
                </a:extLst>
              </p:cNvPr>
              <p:cNvSpPr txBox="1"/>
              <p:nvPr/>
            </p:nvSpPr>
            <p:spPr>
              <a:xfrm>
                <a:off x="2576355" y="4767387"/>
                <a:ext cx="725786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𝟏𝟐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1A5795D-F005-064E-66CA-4A59C242D6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6355" y="4767387"/>
                <a:ext cx="725786" cy="830997"/>
              </a:xfrm>
              <a:prstGeom prst="rect">
                <a:avLst/>
              </a:prstGeom>
              <a:blipFill>
                <a:blip r:embed="rId2"/>
                <a:stretch>
                  <a:fillRect r="-134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3C3AAF7-9D48-66F5-8CED-BA0A4963A37A}"/>
                  </a:ext>
                </a:extLst>
              </p:cNvPr>
              <p:cNvSpPr txBox="1"/>
              <p:nvPr/>
            </p:nvSpPr>
            <p:spPr>
              <a:xfrm>
                <a:off x="2914936" y="2503938"/>
                <a:ext cx="725786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𝟏𝟓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3C3AAF7-9D48-66F5-8CED-BA0A4963A3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4936" y="2503938"/>
                <a:ext cx="725786" cy="830997"/>
              </a:xfrm>
              <a:prstGeom prst="rect">
                <a:avLst/>
              </a:prstGeom>
              <a:blipFill>
                <a:blip r:embed="rId3"/>
                <a:stretch>
                  <a:fillRect r="-151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0814A97-C586-2421-710B-9FA484A9E0B4}"/>
              </a:ext>
            </a:extLst>
          </p:cNvPr>
          <p:cNvCxnSpPr>
            <a:cxnSpLocks/>
          </p:cNvCxnSpPr>
          <p:nvPr/>
        </p:nvCxnSpPr>
        <p:spPr>
          <a:xfrm>
            <a:off x="1180895" y="4313525"/>
            <a:ext cx="437563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571BD21-627D-E85F-4308-BA495FAC8D62}"/>
              </a:ext>
            </a:extLst>
          </p:cNvPr>
          <p:cNvCxnSpPr>
            <a:cxnSpLocks/>
          </p:cNvCxnSpPr>
          <p:nvPr/>
        </p:nvCxnSpPr>
        <p:spPr>
          <a:xfrm flipH="1" flipV="1">
            <a:off x="1580612" y="4305195"/>
            <a:ext cx="2" cy="425584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7568395-5DE3-0188-76E7-AA06D935431C}"/>
                  </a:ext>
                </a:extLst>
              </p:cNvPr>
              <p:cNvSpPr txBox="1"/>
              <p:nvPr/>
            </p:nvSpPr>
            <p:spPr>
              <a:xfrm>
                <a:off x="339006" y="3013501"/>
                <a:ext cx="725786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7568395-5DE3-0188-76E7-AA06D93543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006" y="3013501"/>
                <a:ext cx="725786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5936706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A870C2B598C241B305BCAB1F4242B2" ma:contentTypeVersion="41" ma:contentTypeDescription="Create a new document." ma:contentTypeScope="" ma:versionID="b81c2f43f468146ab7f779fee5a8ce77">
  <xsd:schema xmlns:xsd="http://www.w3.org/2001/XMLSchema" xmlns:xs="http://www.w3.org/2001/XMLSchema" xmlns:p="http://schemas.microsoft.com/office/2006/metadata/properties" xmlns:ns1="http://schemas.microsoft.com/sharepoint/v3" xmlns:ns3="6030d41e-2c5e-4c17-aa69-3920c9b4b43e" xmlns:ns4="8efa2804-0e60-4ae3-80b9-93bd3095a15a" targetNamespace="http://schemas.microsoft.com/office/2006/metadata/properties" ma:root="true" ma:fieldsID="a819e23a6b960164be3c29cb0c53d2ac" ns1:_="" ns3:_="" ns4:_="">
    <xsd:import namespace="http://schemas.microsoft.com/sharepoint/v3"/>
    <xsd:import namespace="6030d41e-2c5e-4c17-aa69-3920c9b4b43e"/>
    <xsd:import namespace="8efa2804-0e60-4ae3-80b9-93bd3095a15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NotebookType" minOccurs="0"/>
                <xsd:element ref="ns3:FolderType" minOccurs="0"/>
                <xsd:element ref="ns3:CultureName" minOccurs="0"/>
                <xsd:element ref="ns3:AppVersion" minOccurs="0"/>
                <xsd:element ref="ns3:TeamsChannelId" minOccurs="0"/>
                <xsd:element ref="ns3:Owner" minOccurs="0"/>
                <xsd:element ref="ns3:Math_Settings" minOccurs="0"/>
                <xsd:element ref="ns3:DefaultSectionNames" minOccurs="0"/>
                <xsd:element ref="ns3:Templates" minOccurs="0"/>
                <xsd:element ref="ns3:Teachers" minOccurs="0"/>
                <xsd:element ref="ns3:Students" minOccurs="0"/>
                <xsd:element ref="ns3:Student_Groups" minOccurs="0"/>
                <xsd:element ref="ns3:Distribution_Groups" minOccurs="0"/>
                <xsd:element ref="ns3:LMS_Mapping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3:IsNotebookLocked" minOccurs="0"/>
                <xsd:element ref="ns3:Teams_Channel_Section_Location" minOccurs="0"/>
                <xsd:element ref="ns3:MediaServiceLocation" minOccurs="0"/>
                <xsd:element ref="ns3:MediaLengthInSeconds" minOccurs="0"/>
                <xsd:element ref="ns3:_activity" minOccurs="0"/>
                <xsd:element ref="ns1:_ip_UnifiedCompliancePolicyProperties" minOccurs="0"/>
                <xsd:element ref="ns1:_ip_UnifiedCompliancePolicyUIAction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44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45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30d41e-2c5e-4c17-aa69-3920c9b4b4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NotebookType" ma:index="20" nillable="true" ma:displayName="Notebook Type" ma:internalName="NotebookType">
      <xsd:simpleType>
        <xsd:restriction base="dms:Text"/>
      </xsd:simpleType>
    </xsd:element>
    <xsd:element name="FolderType" ma:index="21" nillable="true" ma:displayName="Folder Type" ma:internalName="FolderType">
      <xsd:simpleType>
        <xsd:restriction base="dms:Text"/>
      </xsd:simpleType>
    </xsd:element>
    <xsd:element name="CultureName" ma:index="22" nillable="true" ma:displayName="Culture Name" ma:internalName="CultureName">
      <xsd:simpleType>
        <xsd:restriction base="dms:Text"/>
      </xsd:simpleType>
    </xsd:element>
    <xsd:element name="AppVersion" ma:index="23" nillable="true" ma:displayName="App Version" ma:internalName="AppVersion">
      <xsd:simpleType>
        <xsd:restriction base="dms:Text"/>
      </xsd:simpleType>
    </xsd:element>
    <xsd:element name="TeamsChannelId" ma:index="24" nillable="true" ma:displayName="Teams Channel Id" ma:internalName="TeamsChannelId">
      <xsd:simpleType>
        <xsd:restriction base="dms:Text"/>
      </xsd:simpleType>
    </xsd:element>
    <xsd:element name="Owner" ma:index="25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26" nillable="true" ma:displayName="Math Settings" ma:internalName="Math_Settings">
      <xsd:simpleType>
        <xsd:restriction base="dms:Text"/>
      </xsd:simpleType>
    </xsd:element>
    <xsd:element name="DefaultSectionNames" ma:index="27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8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29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30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31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32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3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34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35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36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37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38" nillable="true" ma:displayName="Is Collaboration Space Locked" ma:internalName="Is_Collaboration_Space_Locked">
      <xsd:simpleType>
        <xsd:restriction base="dms:Boolean"/>
      </xsd:simpleType>
    </xsd:element>
    <xsd:element name="IsNotebookLocked" ma:index="39" nillable="true" ma:displayName="Is Notebook Locked" ma:internalName="IsNotebookLocked">
      <xsd:simpleType>
        <xsd:restriction base="dms:Boolean"/>
      </xsd:simpleType>
    </xsd:element>
    <xsd:element name="Teams_Channel_Section_Location" ma:index="40" nillable="true" ma:displayName="Teams Channel Section Location" ma:internalName="Teams_Channel_Section_Location">
      <xsd:simpleType>
        <xsd:restriction base="dms:Text"/>
      </xsd:simpleType>
    </xsd:element>
    <xsd:element name="MediaServiceLocation" ma:index="41" nillable="true" ma:displayName="Location" ma:internalName="MediaServiceLocation" ma:readOnly="true">
      <xsd:simpleType>
        <xsd:restriction base="dms:Text"/>
      </xsd:simpleType>
    </xsd:element>
    <xsd:element name="MediaLengthInSeconds" ma:index="42" nillable="true" ma:displayName="Length (seconds)" ma:internalName="MediaLengthInSeconds" ma:readOnly="true">
      <xsd:simpleType>
        <xsd:restriction base="dms:Unknown"/>
      </xsd:simpleType>
    </xsd:element>
    <xsd:element name="_activity" ma:index="43" nillable="true" ma:displayName="_activity" ma:hidden="true" ma:internalName="_activity">
      <xsd:simpleType>
        <xsd:restriction base="dms:Note"/>
      </xsd:simpleType>
    </xsd:element>
    <xsd:element name="MediaServiceObjectDetectorVersions" ma:index="4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47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4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fa2804-0e60-4ae3-80b9-93bd3095a15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MS_Mappings xmlns="6030d41e-2c5e-4c17-aa69-3920c9b4b43e" xsi:nil="true"/>
    <Teams_Channel_Section_Location xmlns="6030d41e-2c5e-4c17-aa69-3920c9b4b43e" xsi:nil="true"/>
    <_ip_UnifiedCompliancePolicyUIAction xmlns="http://schemas.microsoft.com/sharepoint/v3" xsi:nil="true"/>
    <Has_Teacher_Only_SectionGroup xmlns="6030d41e-2c5e-4c17-aa69-3920c9b4b43e" xsi:nil="true"/>
    <NotebookType xmlns="6030d41e-2c5e-4c17-aa69-3920c9b4b43e" xsi:nil="true"/>
    <Invited_Students xmlns="6030d41e-2c5e-4c17-aa69-3920c9b4b43e" xsi:nil="true"/>
    <FolderType xmlns="6030d41e-2c5e-4c17-aa69-3920c9b4b43e" xsi:nil="true"/>
    <CultureName xmlns="6030d41e-2c5e-4c17-aa69-3920c9b4b43e" xsi:nil="true"/>
    <Owner xmlns="6030d41e-2c5e-4c17-aa69-3920c9b4b43e">
      <UserInfo>
        <DisplayName/>
        <AccountId xsi:nil="true"/>
        <AccountType/>
      </UserInfo>
    </Owner>
    <AppVersion xmlns="6030d41e-2c5e-4c17-aa69-3920c9b4b43e" xsi:nil="true"/>
    <Math_Settings xmlns="6030d41e-2c5e-4c17-aa69-3920c9b4b43e" xsi:nil="true"/>
    <Templates xmlns="6030d41e-2c5e-4c17-aa69-3920c9b4b43e" xsi:nil="true"/>
    <_ip_UnifiedCompliancePolicyProperties xmlns="http://schemas.microsoft.com/sharepoint/v3" xsi:nil="true"/>
    <TeamsChannelId xmlns="6030d41e-2c5e-4c17-aa69-3920c9b4b43e" xsi:nil="true"/>
    <Invited_Teachers xmlns="6030d41e-2c5e-4c17-aa69-3920c9b4b43e" xsi:nil="true"/>
    <IsNotebookLocked xmlns="6030d41e-2c5e-4c17-aa69-3920c9b4b43e" xsi:nil="true"/>
    <_activity xmlns="6030d41e-2c5e-4c17-aa69-3920c9b4b43e" xsi:nil="true"/>
    <Self_Registration_Enabled xmlns="6030d41e-2c5e-4c17-aa69-3920c9b4b43e" xsi:nil="true"/>
    <Distribution_Groups xmlns="6030d41e-2c5e-4c17-aa69-3920c9b4b43e" xsi:nil="true"/>
    <DefaultSectionNames xmlns="6030d41e-2c5e-4c17-aa69-3920c9b4b43e" xsi:nil="true"/>
    <Is_Collaboration_Space_Locked xmlns="6030d41e-2c5e-4c17-aa69-3920c9b4b43e" xsi:nil="true"/>
    <Teachers xmlns="6030d41e-2c5e-4c17-aa69-3920c9b4b43e">
      <UserInfo>
        <DisplayName/>
        <AccountId xsi:nil="true"/>
        <AccountType/>
      </UserInfo>
    </Teachers>
    <Students xmlns="6030d41e-2c5e-4c17-aa69-3920c9b4b43e">
      <UserInfo>
        <DisplayName/>
        <AccountId xsi:nil="true"/>
        <AccountType/>
      </UserInfo>
    </Students>
    <Student_Groups xmlns="6030d41e-2c5e-4c17-aa69-3920c9b4b43e">
      <UserInfo>
        <DisplayName/>
        <AccountId xsi:nil="true"/>
        <AccountType/>
      </UserInfo>
    </Student_Groups>
  </documentManagement>
</p:properties>
</file>

<file path=customXml/itemProps1.xml><?xml version="1.0" encoding="utf-8"?>
<ds:datastoreItem xmlns:ds="http://schemas.openxmlformats.org/officeDocument/2006/customXml" ds:itemID="{688B032F-4AC4-4E01-B8E2-7DE8589E9DF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030d41e-2c5e-4c17-aa69-3920c9b4b43e"/>
    <ds:schemaRef ds:uri="8efa2804-0e60-4ae3-80b9-93bd3095a1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3AEF61D-9E49-411D-861F-C1170E73947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DBA3915-E9A8-4C5E-B70A-15D684C9B833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6030d41e-2c5e-4c17-aa69-3920c9b4b43e"/>
    <ds:schemaRef ds:uri="http://purl.org/dc/dcmitype/"/>
    <ds:schemaRef ds:uri="http://purl.org/dc/elements/1.1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8efa2804-0e60-4ae3-80b9-93bd3095a15a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2226</TotalTime>
  <Words>323</Words>
  <Application>Microsoft Office PowerPoint</Application>
  <PresentationFormat>Widescreen</PresentationFormat>
  <Paragraphs>67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Calibri</vt:lpstr>
      <vt:lpstr>Calibri Light</vt:lpstr>
      <vt:lpstr>Cambria Math</vt:lpstr>
      <vt:lpstr>Retrospect</vt:lpstr>
      <vt:lpstr>Unit 7-2  The Pythagorean Theorem and Its Converse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1.2  Points, Lines, And Planes</dc:title>
  <dc:creator>Michael Kuniega</dc:creator>
  <cp:lastModifiedBy>Michael Kuniega</cp:lastModifiedBy>
  <cp:revision>30</cp:revision>
  <cp:lastPrinted>2021-12-23T21:33:34Z</cp:lastPrinted>
  <dcterms:created xsi:type="dcterms:W3CDTF">2018-01-04T19:16:30Z</dcterms:created>
  <dcterms:modified xsi:type="dcterms:W3CDTF">2024-08-24T00:35:56Z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0x01010057A870C2B598C241B305BCAB1F4242B2</vt:lpwstr>
  </property>
</Properties>
</file>